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59" r:id="rId5"/>
    <p:sldId id="261" r:id="rId6"/>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59"/>
  </p:normalViewPr>
  <p:slideViewPr>
    <p:cSldViewPr>
      <p:cViewPr varScale="1">
        <p:scale>
          <a:sx n="113" d="100"/>
          <a:sy n="113" d="100"/>
        </p:scale>
        <p:origin x="160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AB8116-2BF6-4FD5-A45A-09E2C97E4B97}" type="datetimeFigureOut">
              <a:rPr lang="en-US" smtClean="0"/>
              <a:pPr/>
              <a:t>5/25/22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B8116-2BF6-4FD5-A45A-09E2C97E4B97}" type="datetimeFigureOut">
              <a:rPr lang="en-US" smtClean="0"/>
              <a:pPr/>
              <a:t>5/25/22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B8116-2BF6-4FD5-A45A-09E2C97E4B97}" type="datetimeFigureOut">
              <a:rPr lang="en-US" smtClean="0"/>
              <a:pPr/>
              <a:t>5/25/22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Copyright Reliant 2015</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Copyright Reliant 2015</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Copyright Reliant 2015</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B8116-2BF6-4FD5-A45A-09E2C97E4B97}" type="datetimeFigureOut">
              <a:rPr lang="en-US" smtClean="0"/>
              <a:pPr/>
              <a:t>5/25/22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AB8116-2BF6-4FD5-A45A-09E2C97E4B97}" type="datetimeFigureOut">
              <a:rPr lang="en-US" smtClean="0"/>
              <a:pPr/>
              <a:t>5/25/22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AB8116-2BF6-4FD5-A45A-09E2C97E4B97}" type="datetimeFigureOut">
              <a:rPr lang="en-US" smtClean="0"/>
              <a:pPr/>
              <a:t>5/25/22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AB8116-2BF6-4FD5-A45A-09E2C97E4B97}" type="datetimeFigureOut">
              <a:rPr lang="en-US" smtClean="0"/>
              <a:pPr/>
              <a:t>5/25/22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AB8116-2BF6-4FD5-A45A-09E2C97E4B97}" type="datetimeFigureOut">
              <a:rPr lang="en-US" smtClean="0"/>
              <a:pPr/>
              <a:t>5/25/22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B8116-2BF6-4FD5-A45A-09E2C97E4B97}" type="datetimeFigureOut">
              <a:rPr lang="en-US" smtClean="0"/>
              <a:pPr/>
              <a:t>5/25/22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AB8116-2BF6-4FD5-A45A-09E2C97E4B97}" type="datetimeFigureOut">
              <a:rPr lang="en-US" smtClean="0"/>
              <a:pPr/>
              <a:t>5/25/22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AB8116-2BF6-4FD5-A45A-09E2C97E4B97}" type="datetimeFigureOut">
              <a:rPr lang="en-US" smtClean="0"/>
              <a:pPr/>
              <a:t>5/25/22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DE60A-F107-4A82-B001-6B6E4C3D5D3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B8116-2BF6-4FD5-A45A-09E2C97E4B97}" type="datetimeFigureOut">
              <a:rPr lang="en-US" smtClean="0"/>
              <a:pPr/>
              <a:t>5/25/22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DE60A-F107-4A82-B001-6B6E4C3D5D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2819400"/>
            <a:ext cx="9144000" cy="523220"/>
          </a:xfrm>
          <a:prstGeom prst="rect">
            <a:avLst/>
          </a:prstGeom>
          <a:noFill/>
        </p:spPr>
        <p:txBody>
          <a:bodyPr wrap="square" rtlCol="0">
            <a:spAutoFit/>
          </a:bodyPr>
          <a:lstStyle/>
          <a:p>
            <a:pPr algn="ctr"/>
            <a:r>
              <a:rPr lang="en-US" sz="2800" b="1" dirty="0"/>
              <a:t>Perform </a:t>
            </a:r>
            <a:r>
              <a:rPr lang="en-US" sz="2800" b="1"/>
              <a:t>Approval Queue</a:t>
            </a:r>
            <a:endParaRPr lang="en-US" sz="2800" b="1" dirty="0"/>
          </a:p>
        </p:txBody>
      </p:sp>
      <p:pic>
        <p:nvPicPr>
          <p:cNvPr id="3" name="Picture 2" descr="A close-up of a sign&#10;&#10;Description automatically generated with low confidence">
            <a:extLst>
              <a:ext uri="{FF2B5EF4-FFF2-40B4-BE49-F238E27FC236}">
                <a16:creationId xmlns:a16="http://schemas.microsoft.com/office/drawing/2014/main" id="{D680BA97-0F5C-FA81-0146-2CC0EF28EDE5}"/>
              </a:ext>
            </a:extLst>
          </p:cNvPr>
          <p:cNvPicPr>
            <a:picLocks noChangeAspect="1"/>
          </p:cNvPicPr>
          <p:nvPr/>
        </p:nvPicPr>
        <p:blipFill rotWithShape="1">
          <a:blip r:embed="rId2">
            <a:extLst>
              <a:ext uri="{28A0092B-C50C-407E-A947-70E740481C1C}">
                <a14:useLocalDpi xmlns:a14="http://schemas.microsoft.com/office/drawing/2010/main" val="0"/>
              </a:ext>
            </a:extLst>
          </a:blip>
          <a:srcRect r="3416"/>
          <a:stretch/>
        </p:blipFill>
        <p:spPr>
          <a:xfrm>
            <a:off x="838200" y="1295400"/>
            <a:ext cx="7662334" cy="108752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228600"/>
            <a:ext cx="9144000" cy="523220"/>
          </a:xfrm>
          <a:prstGeom prst="rect">
            <a:avLst/>
          </a:prstGeom>
          <a:noFill/>
        </p:spPr>
        <p:txBody>
          <a:bodyPr wrap="square" rtlCol="0">
            <a:spAutoFit/>
          </a:bodyPr>
          <a:lstStyle/>
          <a:p>
            <a:pPr algn="ctr"/>
            <a:r>
              <a:rPr lang="en-US" sz="2800" b="1" dirty="0"/>
              <a:t>Approval Queue</a:t>
            </a:r>
          </a:p>
        </p:txBody>
      </p:sp>
      <p:sp>
        <p:nvSpPr>
          <p:cNvPr id="7" name="Rectangle 6"/>
          <p:cNvSpPr/>
          <p:nvPr/>
        </p:nvSpPr>
        <p:spPr>
          <a:xfrm>
            <a:off x="2362200" y="5257800"/>
            <a:ext cx="16002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427512" y="5682342"/>
            <a:ext cx="1915888" cy="1088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4800" y="914400"/>
            <a:ext cx="8458200" cy="2062103"/>
          </a:xfrm>
          <a:prstGeom prst="rect">
            <a:avLst/>
          </a:prstGeom>
          <a:noFill/>
        </p:spPr>
        <p:txBody>
          <a:bodyPr wrap="square" rtlCol="0">
            <a:spAutoFit/>
          </a:bodyPr>
          <a:lstStyle/>
          <a:p>
            <a:r>
              <a:rPr lang="en-US" sz="1600" dirty="0"/>
              <a:t>Forms may be setup to require a Sign off by a person or persons beyond the immediate manager.  This is also how the Employee, Manager and others will attach their digital signatures to the form. </a:t>
            </a:r>
          </a:p>
          <a:p>
            <a:br>
              <a:rPr lang="en-US" sz="1600" b="1" dirty="0"/>
            </a:br>
            <a:r>
              <a:rPr lang="en-US" sz="1600" b="1" dirty="0"/>
              <a:t>This is not actually an Approval,</a:t>
            </a:r>
            <a:r>
              <a:rPr lang="en-US" sz="1600" dirty="0"/>
              <a:t> but a way for a person to access the form BEFORE it is considered complete. </a:t>
            </a:r>
          </a:p>
          <a:p>
            <a:endParaRPr lang="en-US" sz="1600" dirty="0"/>
          </a:p>
          <a:p>
            <a:r>
              <a:rPr lang="en-US" sz="1600" dirty="0"/>
              <a:t>The Subject of the email will be Notice of Pending Approval.  It will identify you and the person about whom the form has been completed by the Manager.</a:t>
            </a:r>
          </a:p>
        </p:txBody>
      </p:sp>
      <p:sp>
        <p:nvSpPr>
          <p:cNvPr id="11" name="Rectangle 10"/>
          <p:cNvSpPr/>
          <p:nvPr/>
        </p:nvSpPr>
        <p:spPr>
          <a:xfrm>
            <a:off x="762000" y="4289094"/>
            <a:ext cx="1547571" cy="2452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Notice</a:t>
            </a:r>
          </a:p>
        </p:txBody>
      </p:sp>
      <p:pic>
        <p:nvPicPr>
          <p:cNvPr id="2" name="Picture 1"/>
          <p:cNvPicPr>
            <a:picLocks noChangeAspect="1"/>
          </p:cNvPicPr>
          <p:nvPr/>
        </p:nvPicPr>
        <p:blipFill>
          <a:blip r:embed="rId2"/>
          <a:stretch>
            <a:fillRect/>
          </a:stretch>
        </p:blipFill>
        <p:spPr>
          <a:xfrm>
            <a:off x="1300162" y="3056704"/>
            <a:ext cx="6086475" cy="5246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6" name="TextBox 15"/>
          <p:cNvSpPr txBox="1"/>
          <p:nvPr/>
        </p:nvSpPr>
        <p:spPr>
          <a:xfrm>
            <a:off x="342900" y="3749490"/>
            <a:ext cx="8458200" cy="338554"/>
          </a:xfrm>
          <a:prstGeom prst="rect">
            <a:avLst/>
          </a:prstGeom>
          <a:noFill/>
        </p:spPr>
        <p:txBody>
          <a:bodyPr wrap="square" rtlCol="0">
            <a:spAutoFit/>
          </a:bodyPr>
          <a:lstStyle/>
          <a:p>
            <a:r>
              <a:rPr lang="en-US" sz="1600" dirty="0"/>
              <a:t>Once you receive the email you can log into PeopleMatter and go to the Perform Tab.</a:t>
            </a:r>
          </a:p>
        </p:txBody>
      </p:sp>
      <p:pic>
        <p:nvPicPr>
          <p:cNvPr id="17" name="Picture 16"/>
          <p:cNvPicPr>
            <a:picLocks noChangeAspect="1"/>
          </p:cNvPicPr>
          <p:nvPr/>
        </p:nvPicPr>
        <p:blipFill>
          <a:blip r:embed="rId3"/>
          <a:stretch>
            <a:fillRect/>
          </a:stretch>
        </p:blipFill>
        <p:spPr>
          <a:xfrm>
            <a:off x="1557506" y="4257675"/>
            <a:ext cx="5786830" cy="2152650"/>
          </a:xfrm>
          <a:prstGeom prst="rect">
            <a:avLst/>
          </a:prstGeom>
          <a:ln w="3175">
            <a:solidFill>
              <a:schemeClr val="tx1">
                <a:lumMod val="50000"/>
                <a:lumOff val="50000"/>
              </a:schemeClr>
            </a:solidFill>
          </a:ln>
        </p:spPr>
      </p:pic>
      <p:sp>
        <p:nvSpPr>
          <p:cNvPr id="18" name="Right Arrow 17"/>
          <p:cNvSpPr/>
          <p:nvPr/>
        </p:nvSpPr>
        <p:spPr>
          <a:xfrm rot="11649397">
            <a:off x="4970541" y="4463335"/>
            <a:ext cx="685800" cy="2286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329587" y="2037617"/>
            <a:ext cx="6484826" cy="3220183"/>
          </a:xfrm>
          <a:prstGeom prst="rect">
            <a:avLst/>
          </a:prstGeom>
          <a:ln>
            <a:solidFill>
              <a:schemeClr val="tx1">
                <a:lumMod val="50000"/>
                <a:lumOff val="50000"/>
              </a:schemeClr>
            </a:solidFill>
          </a:ln>
        </p:spPr>
      </p:pic>
      <p:sp>
        <p:nvSpPr>
          <p:cNvPr id="3" name="TextBox 2"/>
          <p:cNvSpPr txBox="1"/>
          <p:nvPr/>
        </p:nvSpPr>
        <p:spPr>
          <a:xfrm>
            <a:off x="0" y="228600"/>
            <a:ext cx="9144000" cy="954107"/>
          </a:xfrm>
          <a:prstGeom prst="rect">
            <a:avLst/>
          </a:prstGeom>
          <a:noFill/>
        </p:spPr>
        <p:txBody>
          <a:bodyPr wrap="square" rtlCol="0">
            <a:spAutoFit/>
          </a:bodyPr>
          <a:lstStyle/>
          <a:p>
            <a:pPr algn="ctr"/>
            <a:r>
              <a:rPr lang="en-US" sz="2800" b="1" dirty="0"/>
              <a:t>Approval Queue</a:t>
            </a:r>
            <a:br>
              <a:rPr lang="en-US" sz="2800" b="1" dirty="0"/>
            </a:br>
            <a:r>
              <a:rPr lang="en-US" sz="2800" b="1" dirty="0"/>
              <a:t>Viewing the Form</a:t>
            </a:r>
          </a:p>
        </p:txBody>
      </p:sp>
      <p:sp>
        <p:nvSpPr>
          <p:cNvPr id="8" name="Rectangle 7"/>
          <p:cNvSpPr/>
          <p:nvPr/>
        </p:nvSpPr>
        <p:spPr>
          <a:xfrm>
            <a:off x="2427512" y="5682342"/>
            <a:ext cx="1915888" cy="1088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3424" y="5443296"/>
            <a:ext cx="8728135" cy="1938992"/>
          </a:xfrm>
          <a:prstGeom prst="rect">
            <a:avLst/>
          </a:prstGeom>
          <a:noFill/>
        </p:spPr>
        <p:txBody>
          <a:bodyPr wrap="square" rtlCol="0">
            <a:spAutoFit/>
          </a:bodyPr>
          <a:lstStyle/>
          <a:p>
            <a:r>
              <a:rPr lang="en-US" sz="1500" dirty="0"/>
              <a:t>The Form is available as a PDF by clicking on </a:t>
            </a:r>
            <a:r>
              <a:rPr lang="en-US" sz="1500" b="1" dirty="0">
                <a:solidFill>
                  <a:srgbClr val="0070C0"/>
                </a:solidFill>
              </a:rPr>
              <a:t>Open Form</a:t>
            </a:r>
            <a:r>
              <a:rPr lang="en-US" sz="1500" dirty="0"/>
              <a:t>.  You can go back into your queue as often as you like. The forms will remain available as a PDF from this location until you Sign off or Reopen to Rater.</a:t>
            </a:r>
          </a:p>
          <a:p>
            <a:br>
              <a:rPr lang="en-US" sz="1500" dirty="0"/>
            </a:br>
            <a:r>
              <a:rPr lang="en-US" sz="1500" dirty="0"/>
              <a:t>The</a:t>
            </a:r>
            <a:r>
              <a:rPr lang="en-US" sz="1500" b="1" dirty="0"/>
              <a:t> Comments </a:t>
            </a:r>
            <a:r>
              <a:rPr lang="en-US" sz="1500" dirty="0"/>
              <a:t>field is a place for anyone to enter PUBLIC comments – meaning they will appear by the digital signature of the person who enters them.  They are primarily used by Team Members.</a:t>
            </a:r>
          </a:p>
          <a:p>
            <a:endParaRPr lang="en-US" sz="1500" dirty="0"/>
          </a:p>
          <a:p>
            <a:endParaRPr lang="en-US" sz="1500" dirty="0"/>
          </a:p>
          <a:p>
            <a:endParaRPr lang="en-US" sz="1500" dirty="0"/>
          </a:p>
        </p:txBody>
      </p:sp>
      <p:sp>
        <p:nvSpPr>
          <p:cNvPr id="9" name="Right Arrow 8"/>
          <p:cNvSpPr/>
          <p:nvPr/>
        </p:nvSpPr>
        <p:spPr>
          <a:xfrm rot="11649397">
            <a:off x="3179842" y="2536521"/>
            <a:ext cx="685800" cy="2286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7" name="Right Arrow 16"/>
          <p:cNvSpPr/>
          <p:nvPr/>
        </p:nvSpPr>
        <p:spPr>
          <a:xfrm rot="8219315">
            <a:off x="5929403" y="3836023"/>
            <a:ext cx="685800" cy="2286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4" name="TextBox 3"/>
          <p:cNvSpPr txBox="1"/>
          <p:nvPr/>
        </p:nvSpPr>
        <p:spPr>
          <a:xfrm>
            <a:off x="303424" y="1298123"/>
            <a:ext cx="8610600" cy="553998"/>
          </a:xfrm>
          <a:prstGeom prst="rect">
            <a:avLst/>
          </a:prstGeom>
          <a:noFill/>
        </p:spPr>
        <p:txBody>
          <a:bodyPr wrap="square" rtlCol="0">
            <a:spAutoFit/>
          </a:bodyPr>
          <a:lstStyle/>
          <a:p>
            <a:r>
              <a:rPr lang="en-US" sz="1500" dirty="0"/>
              <a:t>When you log in you will have an Approval Button at the top of the screen. This is not an Approval, but a way for you to review/sign off on the form. The button will not be present if you have no items in your queue.</a:t>
            </a:r>
          </a:p>
        </p:txBody>
      </p:sp>
      <p:sp>
        <p:nvSpPr>
          <p:cNvPr id="10" name="Rectangle 9"/>
          <p:cNvSpPr/>
          <p:nvPr/>
        </p:nvSpPr>
        <p:spPr>
          <a:xfrm>
            <a:off x="1447800" y="4572000"/>
            <a:ext cx="3200400" cy="381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228600"/>
            <a:ext cx="9144000" cy="954107"/>
          </a:xfrm>
          <a:prstGeom prst="rect">
            <a:avLst/>
          </a:prstGeom>
          <a:noFill/>
        </p:spPr>
        <p:txBody>
          <a:bodyPr wrap="square" rtlCol="0">
            <a:spAutoFit/>
          </a:bodyPr>
          <a:lstStyle/>
          <a:p>
            <a:pPr algn="ctr"/>
            <a:r>
              <a:rPr lang="en-US" sz="2800" b="1" dirty="0"/>
              <a:t>Approval Queue</a:t>
            </a:r>
            <a:br>
              <a:rPr lang="en-US" sz="2800" b="1" dirty="0"/>
            </a:br>
            <a:r>
              <a:rPr lang="en-US" sz="2800" b="1" dirty="0"/>
              <a:t>Sign Off &amp; Reopen to Rater</a:t>
            </a:r>
          </a:p>
        </p:txBody>
      </p:sp>
      <p:sp>
        <p:nvSpPr>
          <p:cNvPr id="7" name="Rectangle 6"/>
          <p:cNvSpPr/>
          <p:nvPr/>
        </p:nvSpPr>
        <p:spPr>
          <a:xfrm>
            <a:off x="2362200" y="5257800"/>
            <a:ext cx="16002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427512" y="5682342"/>
            <a:ext cx="1915888" cy="1088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77352" y="1525391"/>
            <a:ext cx="8458200" cy="5247590"/>
          </a:xfrm>
          <a:prstGeom prst="rect">
            <a:avLst/>
          </a:prstGeom>
          <a:noFill/>
        </p:spPr>
        <p:txBody>
          <a:bodyPr wrap="square" rtlCol="0">
            <a:spAutoFit/>
          </a:bodyPr>
          <a:lstStyle/>
          <a:p>
            <a:r>
              <a:rPr lang="en-US" sz="1600" b="1" dirty="0"/>
              <a:t>Once in you have viewed the PDF you have 2 options.</a:t>
            </a:r>
          </a:p>
          <a:p>
            <a:endParaRPr lang="en-US" sz="1600" b="1" dirty="0"/>
          </a:p>
          <a:p>
            <a:r>
              <a:rPr lang="en-US" sz="1500" dirty="0"/>
              <a:t>If you want to </a:t>
            </a:r>
            <a:r>
              <a:rPr lang="en-US" sz="1500" b="1" dirty="0"/>
              <a:t>Sign Off</a:t>
            </a:r>
            <a:r>
              <a:rPr lang="en-US" sz="1500" dirty="0"/>
              <a:t> on the form as it is, check the box in the Signoff column and then click the Signoff button. This will make the form complete in the system or move it to the next reviewer.</a:t>
            </a:r>
          </a:p>
          <a:p>
            <a:endParaRPr lang="en-US" sz="1500" dirty="0"/>
          </a:p>
          <a:p>
            <a:endParaRPr lang="en-US" sz="1500" dirty="0"/>
          </a:p>
          <a:p>
            <a:endParaRPr lang="en-US" sz="1500" dirty="0"/>
          </a:p>
          <a:p>
            <a:endParaRPr lang="en-US" sz="1500" dirty="0"/>
          </a:p>
          <a:p>
            <a:endParaRPr lang="en-US" sz="1500" dirty="0"/>
          </a:p>
          <a:p>
            <a:endParaRPr lang="en-US" sz="1500" dirty="0"/>
          </a:p>
          <a:p>
            <a:endParaRPr lang="en-US" sz="1500" dirty="0"/>
          </a:p>
          <a:p>
            <a:endParaRPr lang="en-US" sz="1500" dirty="0"/>
          </a:p>
          <a:p>
            <a:endParaRPr lang="en-US" sz="1500" dirty="0"/>
          </a:p>
          <a:p>
            <a:endParaRPr lang="en-US" sz="1500" dirty="0"/>
          </a:p>
          <a:p>
            <a:br>
              <a:rPr lang="en-US" sz="1500" dirty="0"/>
            </a:br>
            <a:r>
              <a:rPr lang="en-US" b="1" dirty="0"/>
              <a:t>What if you see issues and what to reopen the form to the rater . . . </a:t>
            </a:r>
          </a:p>
          <a:p>
            <a:r>
              <a:rPr lang="en-US" sz="1500" b="1" dirty="0"/>
              <a:t>REOPENING A FORM SHOULD ONLY BE DONE BY REVIEWERS BEYOND THE RATING MANAGER</a:t>
            </a:r>
          </a:p>
          <a:p>
            <a:r>
              <a:rPr lang="en-US" sz="1500" dirty="0"/>
              <a:t>If you want to Reopen the form and send it back to the original Rater, click the Reopen to Rater Button.  That will open a Comment box in which you can type the comments you want to go back to the Rater.  They will be included in the email to the Rater announcing that the form has been reopened.  Once the form is saved again, the Sign off process starts over.</a:t>
            </a:r>
          </a:p>
          <a:p>
            <a:endParaRPr lang="en-US" sz="1500" dirty="0"/>
          </a:p>
        </p:txBody>
      </p:sp>
      <p:sp>
        <p:nvSpPr>
          <p:cNvPr id="13" name="Right Arrow 12"/>
          <p:cNvSpPr/>
          <p:nvPr/>
        </p:nvSpPr>
        <p:spPr>
          <a:xfrm rot="8425566">
            <a:off x="7311523" y="3125299"/>
            <a:ext cx="335038" cy="2286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stretch>
            <a:fillRect/>
          </a:stretch>
        </p:blipFill>
        <p:spPr>
          <a:xfrm>
            <a:off x="377352" y="2895600"/>
            <a:ext cx="8225546" cy="1297377"/>
          </a:xfrm>
          <a:prstGeom prst="rect">
            <a:avLst/>
          </a:prstGeom>
          <a:ln>
            <a:solidFill>
              <a:schemeClr val="tx1">
                <a:lumMod val="50000"/>
                <a:lumOff val="50000"/>
              </a:schemeClr>
            </a:solidFill>
          </a:ln>
        </p:spPr>
      </p:pic>
      <p:pic>
        <p:nvPicPr>
          <p:cNvPr id="4" name="Picture 3"/>
          <p:cNvPicPr>
            <a:picLocks noChangeAspect="1"/>
          </p:cNvPicPr>
          <p:nvPr/>
        </p:nvPicPr>
        <p:blipFill>
          <a:blip r:embed="rId3"/>
          <a:stretch>
            <a:fillRect/>
          </a:stretch>
        </p:blipFill>
        <p:spPr>
          <a:xfrm>
            <a:off x="457200" y="3836869"/>
            <a:ext cx="2538413" cy="929396"/>
          </a:xfrm>
          <a:prstGeom prst="rect">
            <a:avLst/>
          </a:prstGeom>
          <a:ln>
            <a:solidFill>
              <a:schemeClr val="tx1">
                <a:lumMod val="50000"/>
                <a:lumOff val="50000"/>
              </a:schemeClr>
            </a:solidFill>
          </a:ln>
          <a:effectLst/>
        </p:spPr>
      </p:pic>
      <p:sp>
        <p:nvSpPr>
          <p:cNvPr id="6" name="Up-Down Arrow 5"/>
          <p:cNvSpPr/>
          <p:nvPr/>
        </p:nvSpPr>
        <p:spPr>
          <a:xfrm>
            <a:off x="838200" y="3124200"/>
            <a:ext cx="228600" cy="712669"/>
          </a:xfrm>
          <a:prstGeom prst="up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6" name="Up-Down Arrow 15"/>
          <p:cNvSpPr/>
          <p:nvPr/>
        </p:nvSpPr>
        <p:spPr>
          <a:xfrm>
            <a:off x="8153400" y="3137210"/>
            <a:ext cx="228600" cy="712669"/>
          </a:xfrm>
          <a:prstGeom prst="up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600200" y="1371600"/>
            <a:ext cx="5746798" cy="3984172"/>
            <a:chOff x="1197428" y="740228"/>
            <a:chExt cx="5746798" cy="3984172"/>
          </a:xfrm>
        </p:grpSpPr>
        <p:pic>
          <p:nvPicPr>
            <p:cNvPr id="3" name="Picture 2"/>
            <p:cNvPicPr>
              <a:picLocks noChangeAspect="1"/>
            </p:cNvPicPr>
            <p:nvPr/>
          </p:nvPicPr>
          <p:blipFill>
            <a:blip r:embed="rId2"/>
            <a:stretch>
              <a:fillRect/>
            </a:stretch>
          </p:blipFill>
          <p:spPr>
            <a:xfrm>
              <a:off x="1197428" y="740228"/>
              <a:ext cx="5746798" cy="3875206"/>
            </a:xfrm>
            <a:prstGeom prst="rect">
              <a:avLst/>
            </a:prstGeom>
          </p:spPr>
        </p:pic>
        <p:sp>
          <p:nvSpPr>
            <p:cNvPr id="4" name="Rectangle 3"/>
            <p:cNvSpPr/>
            <p:nvPr/>
          </p:nvSpPr>
          <p:spPr>
            <a:xfrm>
              <a:off x="1447800" y="914400"/>
              <a:ext cx="5334000" cy="381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extBox 4"/>
          <p:cNvSpPr txBox="1"/>
          <p:nvPr/>
        </p:nvSpPr>
        <p:spPr>
          <a:xfrm>
            <a:off x="0" y="381000"/>
            <a:ext cx="9144000" cy="646331"/>
          </a:xfrm>
          <a:prstGeom prst="rect">
            <a:avLst/>
          </a:prstGeom>
          <a:noFill/>
        </p:spPr>
        <p:txBody>
          <a:bodyPr wrap="square" rtlCol="0">
            <a:spAutoFit/>
          </a:bodyPr>
          <a:lstStyle/>
          <a:p>
            <a:pPr algn="ctr"/>
            <a:r>
              <a:rPr lang="en-US" b="1" dirty="0"/>
              <a:t>Sample of a Form with Digital Signatures</a:t>
            </a:r>
          </a:p>
          <a:p>
            <a:pPr algn="ctr"/>
            <a:r>
              <a:rPr lang="en-US" dirty="0"/>
              <a:t>They appear on the bottom of the last page of the PDF</a:t>
            </a:r>
          </a:p>
        </p:txBody>
      </p:sp>
    </p:spTree>
    <p:extLst>
      <p:ext uri="{BB962C8B-B14F-4D97-AF65-F5344CB8AC3E}">
        <p14:creationId xmlns:p14="http://schemas.microsoft.com/office/powerpoint/2010/main" val="35340716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1314&quot;&gt;&lt;/object&gt;&lt;object type=&quot;2&quot; unique_id=&quot;11315&quot;&gt;&lt;object type=&quot;3&quot; unique_id=&quot;11316&quot;&gt;&lt;property id=&quot;20148&quot; value=&quot;5&quot;/&gt;&lt;property id=&quot;20300&quot; value=&quot;Slide 1&quot;/&gt;&lt;property id=&quot;20307&quot; value=&quot;257&quot;/&gt;&lt;/object&gt;&lt;object type=&quot;3&quot; unique_id=&quot;11317&quot;&gt;&lt;property id=&quot;20148&quot; value=&quot;5&quot;/&gt;&lt;property id=&quot;20300&quot; value=&quot;Slide 2&quot;/&gt;&lt;property id=&quot;20307&quot; value=&quot;258&quot;/&gt;&lt;/object&gt;&lt;object type=&quot;3&quot; unique_id=&quot;11318&quot;&gt;&lt;property id=&quot;20148&quot; value=&quot;5&quot;/&gt;&lt;property id=&quot;20300&quot; value=&quot;Slide 3&quot;/&gt;&lt;property id=&quot;20307&quot; value=&quot;260&quot;/&gt;&lt;/object&gt;&lt;object type=&quot;3&quot; unique_id=&quot;11319&quot;&gt;&lt;property id=&quot;20148&quot; value=&quot;5&quot;/&gt;&lt;property id=&quot;20300&quot; value=&quot;Slide 4&quot;/&gt;&lt;property id=&quot;20307&quot; value=&quot;259&quot;/&gt;&lt;/object&gt;&lt;/object&gt;&lt;/object&gt;&lt;/database&gt;"/>
  <p:tag name="SECTOMILLISECCONVERTED" val="1"/>
  <p:tag name="ISPRING_RESOURCE_PATHS_HASH_PRESENTER" val="757a49247bfd10a5a4f2e7c01983cac1dc14595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448</Words>
  <Application>Microsoft Macintosh PowerPoint</Application>
  <PresentationFormat>On-screen Show (4:3)</PresentationFormat>
  <Paragraphs>32</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Denny Meredith-Orr</dc:creator>
  <cp:lastModifiedBy>Wasima Rahman</cp:lastModifiedBy>
  <cp:revision>37</cp:revision>
  <dcterms:created xsi:type="dcterms:W3CDTF">2015-03-30T18:42:31Z</dcterms:created>
  <dcterms:modified xsi:type="dcterms:W3CDTF">2022-05-25T11:41:41Z</dcterms:modified>
</cp:coreProperties>
</file>